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3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234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edge/>
      </p:transition>
    </mc:Choice>
    <mc:Fallback>
      <p:transition>
        <p:wedg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edge/>
      </p:transition>
    </mc:Choice>
    <mc:Fallback>
      <p:transition>
        <p:wedg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edge/>
      </p:transition>
    </mc:Choice>
    <mc:Fallback>
      <p:transition>
        <p:wedg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edge/>
      </p:transition>
    </mc:Choice>
    <mc:Fallback>
      <p:transition>
        <p:wedg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edge/>
      </p:transition>
    </mc:Choice>
    <mc:Fallback>
      <p:transition>
        <p:wedg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edge/>
      </p:transition>
    </mc:Choice>
    <mc:Fallback>
      <p:transition>
        <p:wedg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edge/>
      </p:transition>
    </mc:Choice>
    <mc:Fallback>
      <p:transition>
        <p:wedg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edge/>
      </p:transition>
    </mc:Choice>
    <mc:Fallback>
      <p:transition>
        <p:wedg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edge/>
      </p:transition>
    </mc:Choice>
    <mc:Fallback>
      <p:transition>
        <p:wedg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edge/>
      </p:transition>
    </mc:Choice>
    <mc:Fallback>
      <p:transition>
        <p:wedg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468F-6682-48AA-B5F4-BEF8E7F9833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2897F-7A41-40D7-BC9E-F666B07C585D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p14:dur="500">
        <p:wedge/>
      </p:transition>
    </mc:Choice>
    <mc:Fallback>
      <p:transition>
        <p:wedg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34585" y="220980"/>
            <a:ext cx="7084060" cy="1798320"/>
          </a:xfrm>
        </p:spPr>
        <p:txBody>
          <a:bodyPr/>
          <a:p>
            <a:r>
              <a:rPr lang="uk-UA" altLang="ru-RU" sz="8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Народні казки</a:t>
            </a:r>
            <a:endParaRPr lang="uk-UA" altLang="ru-RU" sz="88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24700" y="2925445"/>
            <a:ext cx="4158615" cy="1007110"/>
          </a:xfrm>
        </p:spPr>
        <p:txBody>
          <a:bodyPr>
            <a:noAutofit/>
          </a:bodyPr>
          <a:p>
            <a:r>
              <a:rPr lang="uk-UA" altLang="ru-RU" b="1">
                <a:latin typeface="Times New Roman" panose="02020603050405020304" charset="0"/>
                <a:cs typeface="Times New Roman" panose="02020603050405020304" charset="0"/>
              </a:rPr>
              <a:t>Презентацію підготувала</a:t>
            </a:r>
            <a:endParaRPr lang="uk-UA" altLang="ru-RU" b="1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ru-RU" b="1">
                <a:latin typeface="Times New Roman" panose="02020603050405020304" charset="0"/>
                <a:cs typeface="Times New Roman" panose="02020603050405020304" charset="0"/>
              </a:rPr>
              <a:t>Мороз Т.В.</a:t>
            </a:r>
            <a:endParaRPr lang="uk-UA" altLang="ru-RU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109220" y="615950"/>
            <a:ext cx="5798185" cy="5899150"/>
          </a:xfrm>
        </p:spPr>
        <p:txBody>
          <a:bodyPr>
            <a:normAutofit/>
          </a:bodyPr>
          <a:p>
            <a:pPr marL="0" indent="0" algn="ctr">
              <a:buNone/>
            </a:pPr>
            <a:r>
              <a:rPr lang="uk-UA" altLang="ru-RU" sz="3600" b="1" i="1">
                <a:latin typeface="Times New Roman" panose="02020603050405020304" charset="0"/>
                <a:cs typeface="Times New Roman" panose="02020603050405020304" charset="0"/>
              </a:rPr>
              <a:t>Казка</a:t>
            </a:r>
            <a:r>
              <a:rPr lang="uk-UA" altLang="ru-RU" sz="3200">
                <a:latin typeface="Times New Roman" panose="02020603050405020304" charset="0"/>
                <a:cs typeface="Times New Roman" panose="02020603050405020304" charset="0"/>
              </a:rPr>
              <a:t> - фольклорний розповідний твір про вигадані, а часто й фантастичні події. За своїм змістом і поетикоюказки близькі до сказань, легенд, билин і баладних пісень. Термін “</a:t>
            </a:r>
            <a:r>
              <a:rPr lang="uk-UA" altLang="ru-RU" sz="3200" b="1">
                <a:latin typeface="Times New Roman" panose="02020603050405020304" charset="0"/>
                <a:cs typeface="Times New Roman" panose="02020603050405020304" charset="0"/>
              </a:rPr>
              <a:t>казка</a:t>
            </a:r>
            <a:r>
              <a:rPr lang="uk-UA" altLang="ru-RU" sz="3200">
                <a:latin typeface="Times New Roman" panose="02020603050405020304" charset="0"/>
                <a:cs typeface="Times New Roman" panose="02020603050405020304" charset="0"/>
              </a:rPr>
              <a:t>” походить від слова </a:t>
            </a:r>
            <a:r>
              <a:rPr lang="uk-UA" altLang="ru-RU" sz="3200" b="1" i="1">
                <a:latin typeface="Times New Roman" panose="02020603050405020304" charset="0"/>
                <a:cs typeface="Times New Roman" panose="02020603050405020304" charset="0"/>
              </a:rPr>
              <a:t>казати</a:t>
            </a:r>
            <a:r>
              <a:rPr lang="uk-UA" altLang="ru-RU" sz="3200">
                <a:latin typeface="Times New Roman" panose="02020603050405020304" charset="0"/>
                <a:cs typeface="Times New Roman" panose="02020603050405020304" charset="0"/>
              </a:rPr>
              <a:t> (казки розказуються). За часом виникнення казки належать до найдавніших форм народної тврчості. </a:t>
            </a:r>
            <a:endParaRPr lang="uk-UA" altLang="ru-RU" sz="32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7440" y="365125"/>
            <a:ext cx="7436485" cy="1325880"/>
          </a:xfrm>
        </p:spPr>
        <p:txBody>
          <a:bodyPr/>
          <a:p>
            <a:r>
              <a:rPr lang="uk-UA" altLang="ru-RU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КАЗКА СКЛАДАЄТЬСЯ ІЗ</a:t>
            </a:r>
            <a:endParaRPr lang="uk-UA" altLang="ru-RU" b="1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9094470" y="2146935"/>
            <a:ext cx="1245870" cy="1306830"/>
          </a:xfrm>
          <a:prstGeom prst="down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5" name="Стрелка вниз 4"/>
          <p:cNvSpPr/>
          <p:nvPr/>
        </p:nvSpPr>
        <p:spPr>
          <a:xfrm>
            <a:off x="5695315" y="2146935"/>
            <a:ext cx="1173480" cy="1306830"/>
          </a:xfrm>
          <a:prstGeom prst="down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6" name="Стрелка вниз 5"/>
          <p:cNvSpPr/>
          <p:nvPr/>
        </p:nvSpPr>
        <p:spPr>
          <a:xfrm>
            <a:off x="2188210" y="2146935"/>
            <a:ext cx="1281430" cy="1306195"/>
          </a:xfrm>
          <a:prstGeom prst="down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7" name="Волна 6"/>
          <p:cNvSpPr/>
          <p:nvPr/>
        </p:nvSpPr>
        <p:spPr>
          <a:xfrm>
            <a:off x="1387475" y="3909060"/>
            <a:ext cx="2882900" cy="1512570"/>
          </a:xfrm>
          <a:prstGeom prst="wav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sz="32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Зачин</a:t>
            </a:r>
            <a:endParaRPr lang="uk-UA" altLang="ru-RU" sz="32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8" name="Волна 7"/>
          <p:cNvSpPr/>
          <p:nvPr/>
        </p:nvSpPr>
        <p:spPr>
          <a:xfrm>
            <a:off x="4840605" y="3909060"/>
            <a:ext cx="2882900" cy="1512570"/>
          </a:xfrm>
          <a:prstGeom prst="wav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sz="28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Основна частина</a:t>
            </a:r>
            <a:endParaRPr lang="uk-UA" altLang="ru-RU" sz="28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8275955" y="4036060"/>
            <a:ext cx="2882900" cy="1512570"/>
          </a:xfrm>
          <a:prstGeom prst="wav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sz="32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Кінцівка</a:t>
            </a:r>
            <a:endParaRPr lang="uk-UA" altLang="ru-RU" sz="32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Скругленный прямоугольник 3"/>
          <p:cNvSpPr/>
          <p:nvPr/>
        </p:nvSpPr>
        <p:spPr>
          <a:xfrm>
            <a:off x="1721485" y="775335"/>
            <a:ext cx="1933575" cy="7556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sz="28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Зачин</a:t>
            </a:r>
            <a:endParaRPr lang="uk-UA" altLang="ru-RU" sz="28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128895" y="775335"/>
            <a:ext cx="2301875" cy="7556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Основна частина</a:t>
            </a:r>
            <a:endParaRPr lang="uk-UA" altLang="ru-RU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03970" y="775335"/>
            <a:ext cx="1933575" cy="7556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sz="28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Кінцівка</a:t>
            </a:r>
            <a:endParaRPr lang="uk-UA" altLang="ru-RU" sz="28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Волна 6"/>
          <p:cNvSpPr/>
          <p:nvPr/>
        </p:nvSpPr>
        <p:spPr>
          <a:xfrm>
            <a:off x="82550" y="2960370"/>
            <a:ext cx="3745865" cy="2339975"/>
          </a:xfrm>
          <a:prstGeom prst="wav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Усі народні казки починаються майже однаково:”Було два брати...”, “Жили собі котик і півник...” тощо. Такі початки начинаються зачинами.</a:t>
            </a:r>
            <a:endParaRPr lang="uk-UA" altLang="ru-RU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8" name="Волна 7"/>
          <p:cNvSpPr/>
          <p:nvPr/>
        </p:nvSpPr>
        <p:spPr>
          <a:xfrm>
            <a:off x="3917315" y="2651760"/>
            <a:ext cx="4358005" cy="3307715"/>
          </a:xfrm>
          <a:prstGeom prst="wav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В основній частині розповідається про події та дійових осіб. У ній часто трапляються трикратні повторення найваливішої події абовчинку персонажа. Узагалі  число три часто зустрічається у казках: три брати, три сестри, три дороги та ін.</a:t>
            </a:r>
            <a:endParaRPr lang="uk-UA" altLang="ru-RU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8398510" y="2800985"/>
            <a:ext cx="3836670" cy="3009900"/>
          </a:xfrm>
          <a:prstGeom prst="wav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>
              <a:buFont typeface="Wingdings" panose="05000000000000000000" charset="0"/>
              <a:buNone/>
            </a:pPr>
            <a:r>
              <a:rPr lang="uk-UA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Багато які казки закінчуються характерними висловами: “От вам казка, а мені бубликів в'язка”, “Стали жити-поживати і добра наживати” тощо. Такі вислови називаються кінцівками.</a:t>
            </a:r>
            <a:endParaRPr lang="uk-UA" altLang="ru-RU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1721485" y="1887220"/>
            <a:ext cx="785495" cy="1073150"/>
          </a:xfrm>
          <a:prstGeom prst="downArrow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uk-UA" altLang="ru-RU">
              <a:sym typeface="+mn-ea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10369550" y="1887220"/>
            <a:ext cx="785495" cy="1073150"/>
          </a:xfrm>
          <a:prstGeom prst="downArrow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uk-UA" altLang="ru-RU">
              <a:sym typeface="+mn-ea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6517005" y="1887220"/>
            <a:ext cx="785495" cy="1073150"/>
          </a:xfrm>
          <a:prstGeom prst="downArrow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uk-UA" altLang="ru-RU">
              <a:sym typeface="+mn-ea"/>
            </a:endParaRPr>
          </a:p>
        </p:txBody>
      </p:sp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uk-UA" altLang="ru-RU" b="1">
                <a:ln/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effectLst/>
                <a:latin typeface="Times New Roman" panose="02020603050405020304" charset="0"/>
                <a:cs typeface="Times New Roman" panose="02020603050405020304" charset="0"/>
              </a:rPr>
              <a:t>Казка поділяється на такіосновні групи:</a:t>
            </a:r>
            <a:endParaRPr lang="uk-UA" altLang="ru-RU" b="1">
              <a:ln/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576195" y="1917700"/>
            <a:ext cx="2781300" cy="862965"/>
          </a:xfrm>
        </p:spPr>
        <p:txBody>
          <a:bodyPr>
            <a:noAutofit/>
          </a:bodyPr>
          <a:p>
            <a:pPr marL="0" indent="0">
              <a:buNone/>
            </a:pPr>
            <a:r>
              <a:rPr lang="uk-UA" altLang="ru-RU" sz="3600" b="1">
                <a:ln/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effectLst/>
                <a:latin typeface="Times New Roman" panose="02020603050405020304" charset="0"/>
                <a:cs typeface="Times New Roman" panose="02020603050405020304" charset="0"/>
              </a:rPr>
              <a:t>Про тварин</a:t>
            </a:r>
            <a:endParaRPr lang="uk-UA" altLang="ru-RU" sz="3600" b="1">
              <a:ln/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Замещающее содержимое 2"/>
          <p:cNvSpPr>
            <a:spLocks noGrp="1"/>
          </p:cNvSpPr>
          <p:nvPr/>
        </p:nvSpPr>
        <p:spPr>
          <a:xfrm>
            <a:off x="8014335" y="1917700"/>
            <a:ext cx="3339465" cy="1285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altLang="ru-RU" sz="3200" b="1">
                <a:ln/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effectLst/>
                <a:latin typeface="Times New Roman" panose="02020603050405020304" charset="0"/>
                <a:cs typeface="Times New Roman" panose="02020603050405020304" charset="0"/>
              </a:rPr>
              <a:t>Героїко-фантастичні</a:t>
            </a:r>
            <a:endParaRPr lang="uk-UA" altLang="ru-RU" sz="3200" b="1">
              <a:ln/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Замещающее содержимое 2"/>
          <p:cNvSpPr>
            <a:spLocks noGrp="1"/>
          </p:cNvSpPr>
          <p:nvPr/>
        </p:nvSpPr>
        <p:spPr>
          <a:xfrm>
            <a:off x="5603240" y="2553970"/>
            <a:ext cx="2553970" cy="771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altLang="ru-RU" sz="3600" b="1">
                <a:ln/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effectLst/>
                <a:latin typeface="Times New Roman" panose="02020603050405020304" charset="0"/>
                <a:cs typeface="Times New Roman" panose="02020603050405020304" charset="0"/>
              </a:rPr>
              <a:t>Побутові</a:t>
            </a:r>
            <a:endParaRPr lang="uk-UA" altLang="ru-RU" sz="3600" b="1">
              <a:ln/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3966845" y="1413510"/>
            <a:ext cx="0" cy="504004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6510655" y="1413510"/>
            <a:ext cx="0" cy="1044008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9789795" y="1413510"/>
            <a:ext cx="0" cy="468003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373245" y="799465"/>
            <a:ext cx="7704455" cy="6089015"/>
          </a:xfrm>
        </p:spPr>
        <p:txBody>
          <a:bodyPr>
            <a:normAutofit fontScale="90000"/>
          </a:bodyPr>
          <a:p>
            <a:pPr>
              <a:buFont typeface="Wingdings" panose="05000000000000000000" charset="0"/>
              <a:buChar char="v"/>
            </a:pPr>
            <a:r>
              <a:rPr lang="uk-UA" altLang="ru-RU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 У казках про тварин учинки звірів уподібнюються до людських, як і в байках. Це найдавніші казки.</a:t>
            </a:r>
            <a:endParaRPr lang="uk-UA" altLang="ru-RU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v"/>
            </a:pPr>
            <a:r>
              <a:rPr lang="uk-UA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uk-UA" altLang="ru-RU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Героїко-фантастичні казки також дуже давні. У них тісно переплітається дійсне і надприродне. Герої цих казок - богатирі, що перемагають зміїв-людожерів, ощія Безсмртного, Бабу-ягу, відьом, допомагають знедоленим. При цьому вони використовують і шапку-неведимку, і меч-кладенець, і цілющу воду тощо.</a:t>
            </a:r>
            <a:endParaRPr lang="uk-UA" altLang="ru-RU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buFont typeface="Wingdings" panose="05000000000000000000" charset="0"/>
              <a:buChar char="v"/>
            </a:pPr>
            <a:r>
              <a:rPr lang="uk-UA" altLang="ru-RU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 Є чимало казок, у яких діють звичайні люди, описуються різні події, предмети, явища. Ці казки називаються побутовими, бо вони відтворюють щоденне життя народу. Часто в казках цього циклу виступають персоніфіковані образи Долі, Горя, Щастя, Правди, Кривди. </a:t>
            </a:r>
            <a:endParaRPr lang="uk-UA" altLang="ru-RU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340360" y="88265"/>
            <a:ext cx="11754485" cy="1859280"/>
          </a:xfrm>
        </p:spPr>
        <p:txBody>
          <a:bodyPr/>
          <a:p>
            <a:pPr marL="0" indent="0">
              <a:buNone/>
            </a:pPr>
            <a:r>
              <a:rPr lang="uk-UA" altLang="ru-RU">
                <a:ln/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Казки звиличують працьовитість, щирість та розсудливість, а висміюють - ледарство, егоїзм, зазнайство, скупість, зажерливість, брехливість тощо.</a:t>
            </a:r>
            <a:endParaRPr lang="uk-UA" altLang="ru-RU">
              <a:ln/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uk-UA" altLang="ru-RU">
                <a:ln/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Гумор і сатира - риси, притаманні багатьом казкам.</a:t>
            </a:r>
            <a:endParaRPr lang="uk-UA" altLang="ru-RU">
              <a:ln/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lang="uk-UA" altLang="ru-RU">
            <a:sym typeface="+mn-ea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1895</Words>
  <Application>WPS Presentation</Application>
  <PresentationFormat>Широкоэкранный</PresentationFormat>
  <Paragraphs>42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0" baseType="lpstr">
      <vt:lpstr>Arial</vt:lpstr>
      <vt:lpstr>SimSun</vt:lpstr>
      <vt:lpstr>Wingdings</vt:lpstr>
      <vt:lpstr/>
      <vt:lpstr>Arial Unicode MS</vt:lpstr>
      <vt:lpstr>Calibri Light</vt:lpstr>
      <vt:lpstr>Calibri</vt:lpstr>
      <vt:lpstr>Microsoft YaHei</vt:lpstr>
      <vt:lpstr>Times New Roman</vt:lpstr>
      <vt:lpstr>Segoe Print</vt:lpstr>
      <vt:lpstr>Comic Sans MS</vt:lpstr>
      <vt:lpstr>Wingdings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Народні казки</dc:title>
  <dc:creator>Марина</dc:creator>
  <cp:lastModifiedBy>Марина</cp:lastModifiedBy>
  <cp:revision>1</cp:revision>
  <dcterms:created xsi:type="dcterms:W3CDTF">2019-01-29T12:29:39Z</dcterms:created>
  <dcterms:modified xsi:type="dcterms:W3CDTF">2019-01-29T12:29:39Z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1049-10.2.0.7587</vt:lpwstr>
  </property>
</Properties>
</file>